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2" r:id="rId1"/>
  </p:sldMasterIdLst>
  <p:sldIdLst>
    <p:sldId id="256" r:id="rId2"/>
    <p:sldId id="267" r:id="rId3"/>
    <p:sldId id="278" r:id="rId4"/>
    <p:sldId id="282" r:id="rId5"/>
    <p:sldId id="279" r:id="rId6"/>
    <p:sldId id="284" r:id="rId7"/>
    <p:sldId id="257" r:id="rId8"/>
    <p:sldId id="285" r:id="rId9"/>
    <p:sldId id="281" r:id="rId10"/>
    <p:sldId id="286" r:id="rId11"/>
    <p:sldId id="287" r:id="rId12"/>
    <p:sldId id="268" r:id="rId13"/>
    <p:sldId id="27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BFC"/>
    <a:srgbClr val="E1ECFF"/>
    <a:srgbClr val="EEF4FF"/>
    <a:srgbClr val="E6F7FF"/>
    <a:srgbClr val="E2F3FC"/>
    <a:srgbClr val="E0F1FA"/>
    <a:srgbClr val="D3E3EB"/>
    <a:srgbClr val="DBEC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519"/>
    <p:restoredTop sz="95884"/>
  </p:normalViewPr>
  <p:slideViewPr>
    <p:cSldViewPr snapToGrid="0" snapToObjects="1">
      <p:cViewPr varScale="1">
        <p:scale>
          <a:sx n="91" d="100"/>
          <a:sy n="91" d="100"/>
        </p:scale>
        <p:origin x="20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57D4CD9-1C87-3C44-A665-9362DE08C9C3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F002A75D-75BB-E54B-AFC3-E91BBF42E2C1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Data</a:t>
          </a:r>
        </a:p>
      </dgm:t>
    </dgm:pt>
    <dgm:pt modelId="{71E8E02B-C529-A544-A999-0939B0C2D381}" type="parTrans" cxnId="{885B759E-178C-2A48-865D-E90827FFD649}">
      <dgm:prSet/>
      <dgm:spPr/>
      <dgm:t>
        <a:bodyPr/>
        <a:lstStyle/>
        <a:p>
          <a:endParaRPr lang="en-US"/>
        </a:p>
      </dgm:t>
    </dgm:pt>
    <dgm:pt modelId="{BD073697-4F8B-1D4F-9C6F-6C8F1670F628}" type="sibTrans" cxnId="{885B759E-178C-2A48-865D-E90827FFD649}">
      <dgm:prSet/>
      <dgm:spPr/>
      <dgm:t>
        <a:bodyPr/>
        <a:lstStyle/>
        <a:p>
          <a:endParaRPr lang="en-US"/>
        </a:p>
      </dgm:t>
    </dgm:pt>
    <dgm:pt modelId="{D9E9D128-93DA-0A4E-8C35-E64D82002EDD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- Fannie Mae Single Family Loan Data</a:t>
          </a:r>
        </a:p>
      </dgm:t>
    </dgm:pt>
    <dgm:pt modelId="{F311A1F9-0180-314F-A871-16A3DA4E976B}" type="parTrans" cxnId="{02081AA8-D46A-DF49-8459-E9189D8B5690}">
      <dgm:prSet/>
      <dgm:spPr/>
      <dgm:t>
        <a:bodyPr/>
        <a:lstStyle/>
        <a:p>
          <a:endParaRPr lang="en-US"/>
        </a:p>
      </dgm:t>
    </dgm:pt>
    <dgm:pt modelId="{C7389795-5948-6940-A05C-CB0B91256838}" type="sibTrans" cxnId="{02081AA8-D46A-DF49-8459-E9189D8B5690}">
      <dgm:prSet/>
      <dgm:spPr/>
      <dgm:t>
        <a:bodyPr/>
        <a:lstStyle/>
        <a:p>
          <a:endParaRPr lang="en-US"/>
        </a:p>
      </dgm:t>
    </dgm:pt>
    <dgm:pt modelId="{1C62A3EA-DEF6-DB47-8277-9BEBB4B1525D}">
      <dgm:prSet phldrT="[Text]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/>
            <a:t>Methods</a:t>
          </a:r>
        </a:p>
      </dgm:t>
    </dgm:pt>
    <dgm:pt modelId="{59BC12A2-4B43-5B49-8A72-35DC0DA503E4}" type="parTrans" cxnId="{760A3375-2EE4-BD49-91F8-7874ED6B4944}">
      <dgm:prSet/>
      <dgm:spPr/>
      <dgm:t>
        <a:bodyPr/>
        <a:lstStyle/>
        <a:p>
          <a:endParaRPr lang="en-US"/>
        </a:p>
      </dgm:t>
    </dgm:pt>
    <dgm:pt modelId="{523FCC67-2D48-2E43-9122-D94A57B2BF0F}" type="sibTrans" cxnId="{760A3375-2EE4-BD49-91F8-7874ED6B4944}">
      <dgm:prSet/>
      <dgm:spPr/>
      <dgm:t>
        <a:bodyPr/>
        <a:lstStyle/>
        <a:p>
          <a:endParaRPr lang="en-US"/>
        </a:p>
      </dgm:t>
    </dgm:pt>
    <dgm:pt modelId="{382B1ADA-55D2-FC4B-AE32-BE9CB28CBFF6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- Descriptive data analysis and statistics</a:t>
          </a:r>
        </a:p>
      </dgm:t>
    </dgm:pt>
    <dgm:pt modelId="{C2FC2016-1C27-5E4F-9F59-0AFBC994F095}" type="parTrans" cxnId="{F5B8FAAB-DABF-5A45-8A07-64C06D3A2270}">
      <dgm:prSet/>
      <dgm:spPr/>
      <dgm:t>
        <a:bodyPr/>
        <a:lstStyle/>
        <a:p>
          <a:endParaRPr lang="en-US"/>
        </a:p>
      </dgm:t>
    </dgm:pt>
    <dgm:pt modelId="{8EF81698-CCE4-F341-87DB-B8C20381B5E3}" type="sibTrans" cxnId="{F5B8FAAB-DABF-5A45-8A07-64C06D3A2270}">
      <dgm:prSet/>
      <dgm:spPr/>
      <dgm:t>
        <a:bodyPr/>
        <a:lstStyle/>
        <a:p>
          <a:endParaRPr lang="en-US"/>
        </a:p>
      </dgm:t>
    </dgm:pt>
    <dgm:pt modelId="{81DE05D2-2858-664F-AC6E-1AB2998357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- Loans acquired in Q1 2021</a:t>
          </a:r>
        </a:p>
        <a:p>
          <a:pPr>
            <a:lnSpc>
              <a:spcPct val="100000"/>
            </a:lnSpc>
          </a:pPr>
          <a:r>
            <a:rPr lang="en-US" dirty="0"/>
            <a:t>- Over 23 million records</a:t>
          </a:r>
        </a:p>
      </dgm:t>
    </dgm:pt>
    <dgm:pt modelId="{F8EE3CEA-24EC-6C49-A361-82177FBFEB48}" type="parTrans" cxnId="{6A3089F5-8755-3E46-AC54-F5CF312580B4}">
      <dgm:prSet/>
      <dgm:spPr/>
      <dgm:t>
        <a:bodyPr/>
        <a:lstStyle/>
        <a:p>
          <a:endParaRPr lang="en-US"/>
        </a:p>
      </dgm:t>
    </dgm:pt>
    <dgm:pt modelId="{067AF86A-AA4B-7845-AE09-1D70202221D6}" type="sibTrans" cxnId="{6A3089F5-8755-3E46-AC54-F5CF312580B4}">
      <dgm:prSet/>
      <dgm:spPr/>
      <dgm:t>
        <a:bodyPr/>
        <a:lstStyle/>
        <a:p>
          <a:endParaRPr lang="en-US"/>
        </a:p>
      </dgm:t>
    </dgm:pt>
    <dgm:pt modelId="{A3400217-8D56-7446-BBB5-24E18EA89931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- Machine learning modelling</a:t>
          </a:r>
        </a:p>
      </dgm:t>
    </dgm:pt>
    <dgm:pt modelId="{FCFCD70C-33E4-524E-92B1-1259DB4095FE}" type="parTrans" cxnId="{C0D2BAFB-C59D-4C43-AF32-E67F87E86713}">
      <dgm:prSet/>
      <dgm:spPr/>
      <dgm:t>
        <a:bodyPr/>
        <a:lstStyle/>
        <a:p>
          <a:endParaRPr lang="en-US"/>
        </a:p>
      </dgm:t>
    </dgm:pt>
    <dgm:pt modelId="{BBCC18C4-C26F-4747-AA2D-988F658FF145}" type="sibTrans" cxnId="{C0D2BAFB-C59D-4C43-AF32-E67F87E86713}">
      <dgm:prSet/>
      <dgm:spPr/>
      <dgm:t>
        <a:bodyPr/>
        <a:lstStyle/>
        <a:p>
          <a:endParaRPr lang="en-US"/>
        </a:p>
      </dgm:t>
    </dgm:pt>
    <dgm:pt modelId="{0C1F075F-992A-41D1-9B86-4CF9E33EA611}" type="pres">
      <dgm:prSet presAssocID="{D57D4CD9-1C87-3C44-A665-9362DE08C9C3}" presName="root" presStyleCnt="0">
        <dgm:presLayoutVars>
          <dgm:dir/>
          <dgm:resizeHandles val="exact"/>
        </dgm:presLayoutVars>
      </dgm:prSet>
      <dgm:spPr/>
    </dgm:pt>
    <dgm:pt modelId="{56F2D4E4-312E-4B8E-9DDE-C9BB46DB4626}" type="pres">
      <dgm:prSet presAssocID="{F002A75D-75BB-E54B-AFC3-E91BBF42E2C1}" presName="compNode" presStyleCnt="0"/>
      <dgm:spPr/>
    </dgm:pt>
    <dgm:pt modelId="{71347527-1F28-427E-BE97-7F078F0A3FC2}" type="pres">
      <dgm:prSet presAssocID="{F002A75D-75BB-E54B-AFC3-E91BBF42E2C1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92388BAA-FC34-4D98-BEF4-B0646FED8F50}" type="pres">
      <dgm:prSet presAssocID="{F002A75D-75BB-E54B-AFC3-E91BBF42E2C1}" presName="iconSpace" presStyleCnt="0"/>
      <dgm:spPr/>
    </dgm:pt>
    <dgm:pt modelId="{530DB531-EFB0-47F6-A38C-2105AFE03C58}" type="pres">
      <dgm:prSet presAssocID="{F002A75D-75BB-E54B-AFC3-E91BBF42E2C1}" presName="parTx" presStyleLbl="revTx" presStyleIdx="0" presStyleCnt="4">
        <dgm:presLayoutVars>
          <dgm:chMax val="0"/>
          <dgm:chPref val="0"/>
        </dgm:presLayoutVars>
      </dgm:prSet>
      <dgm:spPr/>
    </dgm:pt>
    <dgm:pt modelId="{84446E1D-1005-4EC9-910B-7C8F28D2136E}" type="pres">
      <dgm:prSet presAssocID="{F002A75D-75BB-E54B-AFC3-E91BBF42E2C1}" presName="txSpace" presStyleCnt="0"/>
      <dgm:spPr/>
    </dgm:pt>
    <dgm:pt modelId="{7BED3130-5C0E-4B46-8C69-6FBC25132318}" type="pres">
      <dgm:prSet presAssocID="{F002A75D-75BB-E54B-AFC3-E91BBF42E2C1}" presName="desTx" presStyleLbl="revTx" presStyleIdx="1" presStyleCnt="4">
        <dgm:presLayoutVars/>
      </dgm:prSet>
      <dgm:spPr/>
    </dgm:pt>
    <dgm:pt modelId="{D8ED82D3-68DA-4271-A7EE-4BB9C850DFCC}" type="pres">
      <dgm:prSet presAssocID="{BD073697-4F8B-1D4F-9C6F-6C8F1670F628}" presName="sibTrans" presStyleCnt="0"/>
      <dgm:spPr/>
    </dgm:pt>
    <dgm:pt modelId="{8D4D2640-033B-4957-B049-8AC7E01D94C6}" type="pres">
      <dgm:prSet presAssocID="{1C62A3EA-DEF6-DB47-8277-9BEBB4B1525D}" presName="compNode" presStyleCnt="0"/>
      <dgm:spPr/>
    </dgm:pt>
    <dgm:pt modelId="{8A383A67-1838-49A7-BC79-70D81EC805C0}" type="pres">
      <dgm:prSet presAssocID="{1C62A3EA-DEF6-DB47-8277-9BEBB4B1525D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CB8337DC-26C4-436A-8360-8A0FF2981C7D}" type="pres">
      <dgm:prSet presAssocID="{1C62A3EA-DEF6-DB47-8277-9BEBB4B1525D}" presName="iconSpace" presStyleCnt="0"/>
      <dgm:spPr/>
    </dgm:pt>
    <dgm:pt modelId="{717C3C96-16DA-46EE-922F-AB4BB989A914}" type="pres">
      <dgm:prSet presAssocID="{1C62A3EA-DEF6-DB47-8277-9BEBB4B1525D}" presName="parTx" presStyleLbl="revTx" presStyleIdx="2" presStyleCnt="4">
        <dgm:presLayoutVars>
          <dgm:chMax val="0"/>
          <dgm:chPref val="0"/>
        </dgm:presLayoutVars>
      </dgm:prSet>
      <dgm:spPr/>
    </dgm:pt>
    <dgm:pt modelId="{99B27BC9-472F-444C-8B70-F20ACB0E519F}" type="pres">
      <dgm:prSet presAssocID="{1C62A3EA-DEF6-DB47-8277-9BEBB4B1525D}" presName="txSpace" presStyleCnt="0"/>
      <dgm:spPr/>
    </dgm:pt>
    <dgm:pt modelId="{1F12BBDC-445F-4A86-AA48-688A6E51C81A}" type="pres">
      <dgm:prSet presAssocID="{1C62A3EA-DEF6-DB47-8277-9BEBB4B1525D}" presName="desTx" presStyleLbl="revTx" presStyleIdx="3" presStyleCnt="4">
        <dgm:presLayoutVars/>
      </dgm:prSet>
      <dgm:spPr/>
    </dgm:pt>
  </dgm:ptLst>
  <dgm:cxnLst>
    <dgm:cxn modelId="{2006BC15-6859-FD42-BAB2-EFBA5D0751AC}" type="presOf" srcId="{A3400217-8D56-7446-BBB5-24E18EA89931}" destId="{1F12BBDC-445F-4A86-AA48-688A6E51C81A}" srcOrd="0" destOrd="1" presId="urn:microsoft.com/office/officeart/2018/5/layout/CenteredIconLabelDescriptionList"/>
    <dgm:cxn modelId="{C4A6D334-2727-7544-947B-545CE05C4F80}" type="presOf" srcId="{D9E9D128-93DA-0A4E-8C35-E64D82002EDD}" destId="{7BED3130-5C0E-4B46-8C69-6FBC25132318}" srcOrd="0" destOrd="0" presId="urn:microsoft.com/office/officeart/2018/5/layout/CenteredIconLabelDescriptionList"/>
    <dgm:cxn modelId="{1F516B49-601B-5743-8837-9A17A4636267}" type="presOf" srcId="{D57D4CD9-1C87-3C44-A665-9362DE08C9C3}" destId="{0C1F075F-992A-41D1-9B86-4CF9E33EA611}" srcOrd="0" destOrd="0" presId="urn:microsoft.com/office/officeart/2018/5/layout/CenteredIconLabelDescriptionList"/>
    <dgm:cxn modelId="{6AF67F54-6819-C043-8CC8-C73B6EFE63C3}" type="presOf" srcId="{F002A75D-75BB-E54B-AFC3-E91BBF42E2C1}" destId="{530DB531-EFB0-47F6-A38C-2105AFE03C58}" srcOrd="0" destOrd="0" presId="urn:microsoft.com/office/officeart/2018/5/layout/CenteredIconLabelDescriptionList"/>
    <dgm:cxn modelId="{760A3375-2EE4-BD49-91F8-7874ED6B4944}" srcId="{D57D4CD9-1C87-3C44-A665-9362DE08C9C3}" destId="{1C62A3EA-DEF6-DB47-8277-9BEBB4B1525D}" srcOrd="1" destOrd="0" parTransId="{59BC12A2-4B43-5B49-8A72-35DC0DA503E4}" sibTransId="{523FCC67-2D48-2E43-9122-D94A57B2BF0F}"/>
    <dgm:cxn modelId="{B9E3B580-F99E-0F4B-86E4-5AD0D4B85DBE}" type="presOf" srcId="{81DE05D2-2858-664F-AC6E-1AB299835714}" destId="{7BED3130-5C0E-4B46-8C69-6FBC25132318}" srcOrd="0" destOrd="1" presId="urn:microsoft.com/office/officeart/2018/5/layout/CenteredIconLabelDescriptionList"/>
    <dgm:cxn modelId="{885B759E-178C-2A48-865D-E90827FFD649}" srcId="{D57D4CD9-1C87-3C44-A665-9362DE08C9C3}" destId="{F002A75D-75BB-E54B-AFC3-E91BBF42E2C1}" srcOrd="0" destOrd="0" parTransId="{71E8E02B-C529-A544-A999-0939B0C2D381}" sibTransId="{BD073697-4F8B-1D4F-9C6F-6C8F1670F628}"/>
    <dgm:cxn modelId="{02081AA8-D46A-DF49-8459-E9189D8B5690}" srcId="{F002A75D-75BB-E54B-AFC3-E91BBF42E2C1}" destId="{D9E9D128-93DA-0A4E-8C35-E64D82002EDD}" srcOrd="0" destOrd="0" parTransId="{F311A1F9-0180-314F-A871-16A3DA4E976B}" sibTransId="{C7389795-5948-6940-A05C-CB0B91256838}"/>
    <dgm:cxn modelId="{F5B8FAAB-DABF-5A45-8A07-64C06D3A2270}" srcId="{1C62A3EA-DEF6-DB47-8277-9BEBB4B1525D}" destId="{382B1ADA-55D2-FC4B-AE32-BE9CB28CBFF6}" srcOrd="0" destOrd="0" parTransId="{C2FC2016-1C27-5E4F-9F59-0AFBC994F095}" sibTransId="{8EF81698-CCE4-F341-87DB-B8C20381B5E3}"/>
    <dgm:cxn modelId="{93C8DCB4-D5B5-C340-B7E2-7236CCF878F7}" type="presOf" srcId="{1C62A3EA-DEF6-DB47-8277-9BEBB4B1525D}" destId="{717C3C96-16DA-46EE-922F-AB4BB989A914}" srcOrd="0" destOrd="0" presId="urn:microsoft.com/office/officeart/2018/5/layout/CenteredIconLabelDescriptionList"/>
    <dgm:cxn modelId="{C9EE2BE1-BDE4-C14A-AE60-6ABCD29F225C}" type="presOf" srcId="{382B1ADA-55D2-FC4B-AE32-BE9CB28CBFF6}" destId="{1F12BBDC-445F-4A86-AA48-688A6E51C81A}" srcOrd="0" destOrd="0" presId="urn:microsoft.com/office/officeart/2018/5/layout/CenteredIconLabelDescriptionList"/>
    <dgm:cxn modelId="{6A3089F5-8755-3E46-AC54-F5CF312580B4}" srcId="{F002A75D-75BB-E54B-AFC3-E91BBF42E2C1}" destId="{81DE05D2-2858-664F-AC6E-1AB299835714}" srcOrd="1" destOrd="0" parTransId="{F8EE3CEA-24EC-6C49-A361-82177FBFEB48}" sibTransId="{067AF86A-AA4B-7845-AE09-1D70202221D6}"/>
    <dgm:cxn modelId="{C0D2BAFB-C59D-4C43-AF32-E67F87E86713}" srcId="{1C62A3EA-DEF6-DB47-8277-9BEBB4B1525D}" destId="{A3400217-8D56-7446-BBB5-24E18EA89931}" srcOrd="1" destOrd="0" parTransId="{FCFCD70C-33E4-524E-92B1-1259DB4095FE}" sibTransId="{BBCC18C4-C26F-4747-AA2D-988F658FF145}"/>
    <dgm:cxn modelId="{96BF650D-CDAF-A946-BC27-25C923623332}" type="presParOf" srcId="{0C1F075F-992A-41D1-9B86-4CF9E33EA611}" destId="{56F2D4E4-312E-4B8E-9DDE-C9BB46DB4626}" srcOrd="0" destOrd="0" presId="urn:microsoft.com/office/officeart/2018/5/layout/CenteredIconLabelDescriptionList"/>
    <dgm:cxn modelId="{7FB4297A-1B04-174F-A29A-9006DA8FAA1A}" type="presParOf" srcId="{56F2D4E4-312E-4B8E-9DDE-C9BB46DB4626}" destId="{71347527-1F28-427E-BE97-7F078F0A3FC2}" srcOrd="0" destOrd="0" presId="urn:microsoft.com/office/officeart/2018/5/layout/CenteredIconLabelDescriptionList"/>
    <dgm:cxn modelId="{3DA7B494-0886-4141-98BB-A39040E4CF6D}" type="presParOf" srcId="{56F2D4E4-312E-4B8E-9DDE-C9BB46DB4626}" destId="{92388BAA-FC34-4D98-BEF4-B0646FED8F50}" srcOrd="1" destOrd="0" presId="urn:microsoft.com/office/officeart/2018/5/layout/CenteredIconLabelDescriptionList"/>
    <dgm:cxn modelId="{BC9FE2F9-BB05-7F49-9620-D13ED8C585AD}" type="presParOf" srcId="{56F2D4E4-312E-4B8E-9DDE-C9BB46DB4626}" destId="{530DB531-EFB0-47F6-A38C-2105AFE03C58}" srcOrd="2" destOrd="0" presId="urn:microsoft.com/office/officeart/2018/5/layout/CenteredIconLabelDescriptionList"/>
    <dgm:cxn modelId="{0B775AE5-3F21-D441-AEA1-4D35903F5FEA}" type="presParOf" srcId="{56F2D4E4-312E-4B8E-9DDE-C9BB46DB4626}" destId="{84446E1D-1005-4EC9-910B-7C8F28D2136E}" srcOrd="3" destOrd="0" presId="urn:microsoft.com/office/officeart/2018/5/layout/CenteredIconLabelDescriptionList"/>
    <dgm:cxn modelId="{B33BD54B-7ADD-4847-9A79-AC8F61C92C58}" type="presParOf" srcId="{56F2D4E4-312E-4B8E-9DDE-C9BB46DB4626}" destId="{7BED3130-5C0E-4B46-8C69-6FBC25132318}" srcOrd="4" destOrd="0" presId="urn:microsoft.com/office/officeart/2018/5/layout/CenteredIconLabelDescriptionList"/>
    <dgm:cxn modelId="{1D10DE11-BEF8-284B-AD68-D8A8E5BF6518}" type="presParOf" srcId="{0C1F075F-992A-41D1-9B86-4CF9E33EA611}" destId="{D8ED82D3-68DA-4271-A7EE-4BB9C850DFCC}" srcOrd="1" destOrd="0" presId="urn:microsoft.com/office/officeart/2018/5/layout/CenteredIconLabelDescriptionList"/>
    <dgm:cxn modelId="{1BA4981B-7F1B-3B48-83C6-896829EDA34F}" type="presParOf" srcId="{0C1F075F-992A-41D1-9B86-4CF9E33EA611}" destId="{8D4D2640-033B-4957-B049-8AC7E01D94C6}" srcOrd="2" destOrd="0" presId="urn:microsoft.com/office/officeart/2018/5/layout/CenteredIconLabelDescriptionList"/>
    <dgm:cxn modelId="{CF41902D-28BB-9A40-8C33-425962DA1ACD}" type="presParOf" srcId="{8D4D2640-033B-4957-B049-8AC7E01D94C6}" destId="{8A383A67-1838-49A7-BC79-70D81EC805C0}" srcOrd="0" destOrd="0" presId="urn:microsoft.com/office/officeart/2018/5/layout/CenteredIconLabelDescriptionList"/>
    <dgm:cxn modelId="{BA87433E-FDF4-DE42-860D-472D1A18FEB3}" type="presParOf" srcId="{8D4D2640-033B-4957-B049-8AC7E01D94C6}" destId="{CB8337DC-26C4-436A-8360-8A0FF2981C7D}" srcOrd="1" destOrd="0" presId="urn:microsoft.com/office/officeart/2018/5/layout/CenteredIconLabelDescriptionList"/>
    <dgm:cxn modelId="{1CF8640D-48B2-AB45-A109-3D296AC89B1A}" type="presParOf" srcId="{8D4D2640-033B-4957-B049-8AC7E01D94C6}" destId="{717C3C96-16DA-46EE-922F-AB4BB989A914}" srcOrd="2" destOrd="0" presId="urn:microsoft.com/office/officeart/2018/5/layout/CenteredIconLabelDescriptionList"/>
    <dgm:cxn modelId="{15E738A6-F47A-0743-9D7B-73E66072107E}" type="presParOf" srcId="{8D4D2640-033B-4957-B049-8AC7E01D94C6}" destId="{99B27BC9-472F-444C-8B70-F20ACB0E519F}" srcOrd="3" destOrd="0" presId="urn:microsoft.com/office/officeart/2018/5/layout/CenteredIconLabelDescriptionList"/>
    <dgm:cxn modelId="{BD98D70A-B95C-9142-8859-5B997026C401}" type="presParOf" srcId="{8D4D2640-033B-4957-B049-8AC7E01D94C6}" destId="{1F12BBDC-445F-4A86-AA48-688A6E51C81A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9050CA-2AE3-E347-8A19-EED21F5C46CE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B5035A2-DEEA-4B41-82DC-DF3C649A176E}">
      <dgm:prSet custT="1"/>
      <dgm:spPr>
        <a:noFill/>
        <a:ln>
          <a:solidFill>
            <a:srgbClr val="0070C0"/>
          </a:solidFill>
        </a:ln>
      </dgm:spPr>
      <dgm:t>
        <a:bodyPr/>
        <a:lstStyle/>
        <a:p>
          <a:r>
            <a:rPr lang="en-US" sz="2400" b="0" i="0" dirty="0">
              <a:solidFill>
                <a:schemeClr val="tx1"/>
              </a:solidFill>
            </a:rPr>
            <a:t>payments that are 90 or more days past due</a:t>
          </a:r>
          <a:endParaRPr lang="en-US" sz="2400" dirty="0">
            <a:solidFill>
              <a:schemeClr val="tx1"/>
            </a:solidFill>
          </a:endParaRPr>
        </a:p>
      </dgm:t>
    </dgm:pt>
    <dgm:pt modelId="{4BF9FFA6-A93B-8A49-AD03-E38D6CF9C100}" type="parTrans" cxnId="{0FC65F31-E567-CF4F-999E-AE394C39658E}">
      <dgm:prSet/>
      <dgm:spPr/>
      <dgm:t>
        <a:bodyPr/>
        <a:lstStyle/>
        <a:p>
          <a:endParaRPr lang="en-US"/>
        </a:p>
      </dgm:t>
    </dgm:pt>
    <dgm:pt modelId="{AC072342-DA68-1E49-8D2A-7F5B62C485F8}" type="sibTrans" cxnId="{0FC65F31-E567-CF4F-999E-AE394C39658E}">
      <dgm:prSet/>
      <dgm:spPr/>
      <dgm:t>
        <a:bodyPr/>
        <a:lstStyle/>
        <a:p>
          <a:endParaRPr lang="en-US"/>
        </a:p>
      </dgm:t>
    </dgm:pt>
    <dgm:pt modelId="{B6E71670-3F9F-6F42-9312-A9D6CB8927E8}">
      <dgm:prSet custT="1"/>
      <dgm:spPr>
        <a:noFill/>
        <a:ln>
          <a:solidFill>
            <a:srgbClr val="0070C0"/>
          </a:solidFill>
        </a:ln>
      </dgm:spPr>
      <dgm:t>
        <a:bodyPr/>
        <a:lstStyle/>
        <a:p>
          <a:r>
            <a:rPr lang="en-US" sz="2400" b="0" i="0" dirty="0">
              <a:solidFill>
                <a:schemeClr val="tx1"/>
              </a:solidFill>
            </a:rPr>
            <a:t>have been modified, restructured, or received any borrower assistance</a:t>
          </a:r>
          <a:endParaRPr lang="en-US" sz="2400" dirty="0">
            <a:solidFill>
              <a:schemeClr val="tx1"/>
            </a:solidFill>
          </a:endParaRPr>
        </a:p>
      </dgm:t>
    </dgm:pt>
    <dgm:pt modelId="{4FD998AD-EE0D-D840-A528-FE842F882E33}" type="parTrans" cxnId="{1997ED5C-F382-9A41-9D22-EE9C6C75EAF9}">
      <dgm:prSet/>
      <dgm:spPr/>
      <dgm:t>
        <a:bodyPr/>
        <a:lstStyle/>
        <a:p>
          <a:endParaRPr lang="en-US"/>
        </a:p>
      </dgm:t>
    </dgm:pt>
    <dgm:pt modelId="{702E2976-E5E4-7041-B6EA-41967B3A3EC8}" type="sibTrans" cxnId="{1997ED5C-F382-9A41-9D22-EE9C6C75EAF9}">
      <dgm:prSet/>
      <dgm:spPr/>
      <dgm:t>
        <a:bodyPr/>
        <a:lstStyle/>
        <a:p>
          <a:endParaRPr lang="en-US"/>
        </a:p>
      </dgm:t>
    </dgm:pt>
    <dgm:pt modelId="{E0E0C2EE-D800-254A-9359-303A908FD311}">
      <dgm:prSet custT="1"/>
      <dgm:spPr>
        <a:noFill/>
        <a:ln>
          <a:solidFill>
            <a:srgbClr val="0070C0"/>
          </a:solidFill>
        </a:ln>
      </dgm:spPr>
      <dgm:t>
        <a:bodyPr/>
        <a:lstStyle/>
        <a:p>
          <a:r>
            <a:rPr lang="en-US" sz="2400" b="0" i="0" dirty="0">
              <a:solidFill>
                <a:schemeClr val="tx1"/>
              </a:solidFill>
            </a:rPr>
            <a:t>have been foreclosed</a:t>
          </a:r>
          <a:endParaRPr lang="en-US" sz="2400" dirty="0">
            <a:solidFill>
              <a:schemeClr val="tx1"/>
            </a:solidFill>
          </a:endParaRPr>
        </a:p>
      </dgm:t>
    </dgm:pt>
    <dgm:pt modelId="{E3059EF0-640E-8B46-8009-E86F2FCCF5F1}" type="parTrans" cxnId="{BA9F6E4D-CF65-A445-8BC1-F61EB760556B}">
      <dgm:prSet/>
      <dgm:spPr/>
      <dgm:t>
        <a:bodyPr/>
        <a:lstStyle/>
        <a:p>
          <a:endParaRPr lang="en-US"/>
        </a:p>
      </dgm:t>
    </dgm:pt>
    <dgm:pt modelId="{B0EE8FCB-C60C-6949-A8EC-BDCF026E230D}" type="sibTrans" cxnId="{BA9F6E4D-CF65-A445-8BC1-F61EB760556B}">
      <dgm:prSet/>
      <dgm:spPr/>
      <dgm:t>
        <a:bodyPr/>
        <a:lstStyle/>
        <a:p>
          <a:endParaRPr lang="en-US"/>
        </a:p>
      </dgm:t>
    </dgm:pt>
    <dgm:pt modelId="{E9AF34FE-2344-DB47-90E2-B5728AD13FBD}" type="pres">
      <dgm:prSet presAssocID="{289050CA-2AE3-E347-8A19-EED21F5C46CE}" presName="diagram" presStyleCnt="0">
        <dgm:presLayoutVars>
          <dgm:dir/>
          <dgm:resizeHandles val="exact"/>
        </dgm:presLayoutVars>
      </dgm:prSet>
      <dgm:spPr/>
    </dgm:pt>
    <dgm:pt modelId="{A5F7E5B2-26CC-9248-BE0F-C3D29324AA59}" type="pres">
      <dgm:prSet presAssocID="{8B5035A2-DEEA-4B41-82DC-DF3C649A176E}" presName="node" presStyleLbl="node1" presStyleIdx="0" presStyleCnt="3" custLinFactNeighborX="792">
        <dgm:presLayoutVars>
          <dgm:bulletEnabled val="1"/>
        </dgm:presLayoutVars>
      </dgm:prSet>
      <dgm:spPr/>
    </dgm:pt>
    <dgm:pt modelId="{BAE79A7C-A0CA-AD42-94FC-567190CD9545}" type="pres">
      <dgm:prSet presAssocID="{AC072342-DA68-1E49-8D2A-7F5B62C485F8}" presName="sibTrans" presStyleCnt="0"/>
      <dgm:spPr/>
    </dgm:pt>
    <dgm:pt modelId="{DD61D08C-18B9-4743-B34D-8A216A1448C5}" type="pres">
      <dgm:prSet presAssocID="{B6E71670-3F9F-6F42-9312-A9D6CB8927E8}" presName="node" presStyleLbl="node1" presStyleIdx="1" presStyleCnt="3">
        <dgm:presLayoutVars>
          <dgm:bulletEnabled val="1"/>
        </dgm:presLayoutVars>
      </dgm:prSet>
      <dgm:spPr/>
    </dgm:pt>
    <dgm:pt modelId="{7B2FF496-4B84-D741-8F70-36E319825EE6}" type="pres">
      <dgm:prSet presAssocID="{702E2976-E5E4-7041-B6EA-41967B3A3EC8}" presName="sibTrans" presStyleCnt="0"/>
      <dgm:spPr/>
    </dgm:pt>
    <dgm:pt modelId="{A7FAE0F5-10D0-4A47-97C1-634B14067812}" type="pres">
      <dgm:prSet presAssocID="{E0E0C2EE-D800-254A-9359-303A908FD311}" presName="node" presStyleLbl="node1" presStyleIdx="2" presStyleCnt="3">
        <dgm:presLayoutVars>
          <dgm:bulletEnabled val="1"/>
        </dgm:presLayoutVars>
      </dgm:prSet>
      <dgm:spPr/>
    </dgm:pt>
  </dgm:ptLst>
  <dgm:cxnLst>
    <dgm:cxn modelId="{0FC65F31-E567-CF4F-999E-AE394C39658E}" srcId="{289050CA-2AE3-E347-8A19-EED21F5C46CE}" destId="{8B5035A2-DEEA-4B41-82DC-DF3C649A176E}" srcOrd="0" destOrd="0" parTransId="{4BF9FFA6-A93B-8A49-AD03-E38D6CF9C100}" sibTransId="{AC072342-DA68-1E49-8D2A-7F5B62C485F8}"/>
    <dgm:cxn modelId="{12FEA249-EFF3-E445-B70A-8218480C9178}" type="presOf" srcId="{8B5035A2-DEEA-4B41-82DC-DF3C649A176E}" destId="{A5F7E5B2-26CC-9248-BE0F-C3D29324AA59}" srcOrd="0" destOrd="0" presId="urn:microsoft.com/office/officeart/2005/8/layout/default"/>
    <dgm:cxn modelId="{BA9F6E4D-CF65-A445-8BC1-F61EB760556B}" srcId="{289050CA-2AE3-E347-8A19-EED21F5C46CE}" destId="{E0E0C2EE-D800-254A-9359-303A908FD311}" srcOrd="2" destOrd="0" parTransId="{E3059EF0-640E-8B46-8009-E86F2FCCF5F1}" sibTransId="{B0EE8FCB-C60C-6949-A8EC-BDCF026E230D}"/>
    <dgm:cxn modelId="{1997ED5C-F382-9A41-9D22-EE9C6C75EAF9}" srcId="{289050CA-2AE3-E347-8A19-EED21F5C46CE}" destId="{B6E71670-3F9F-6F42-9312-A9D6CB8927E8}" srcOrd="1" destOrd="0" parTransId="{4FD998AD-EE0D-D840-A528-FE842F882E33}" sibTransId="{702E2976-E5E4-7041-B6EA-41967B3A3EC8}"/>
    <dgm:cxn modelId="{39C3A35D-4F98-ED4E-9B36-D0197CE6812C}" type="presOf" srcId="{E0E0C2EE-D800-254A-9359-303A908FD311}" destId="{A7FAE0F5-10D0-4A47-97C1-634B14067812}" srcOrd="0" destOrd="0" presId="urn:microsoft.com/office/officeart/2005/8/layout/default"/>
    <dgm:cxn modelId="{06C54E6F-D3F8-A042-869A-8A035489B9B8}" type="presOf" srcId="{289050CA-2AE3-E347-8A19-EED21F5C46CE}" destId="{E9AF34FE-2344-DB47-90E2-B5728AD13FBD}" srcOrd="0" destOrd="0" presId="urn:microsoft.com/office/officeart/2005/8/layout/default"/>
    <dgm:cxn modelId="{A123E5F7-AEB5-4541-AF03-EC2CC8E33DA4}" type="presOf" srcId="{B6E71670-3F9F-6F42-9312-A9D6CB8927E8}" destId="{DD61D08C-18B9-4743-B34D-8A216A1448C5}" srcOrd="0" destOrd="0" presId="urn:microsoft.com/office/officeart/2005/8/layout/default"/>
    <dgm:cxn modelId="{95C7019F-4777-D84D-A715-3625D98D5800}" type="presParOf" srcId="{E9AF34FE-2344-DB47-90E2-B5728AD13FBD}" destId="{A5F7E5B2-26CC-9248-BE0F-C3D29324AA59}" srcOrd="0" destOrd="0" presId="urn:microsoft.com/office/officeart/2005/8/layout/default"/>
    <dgm:cxn modelId="{AE874B1A-4140-4C4B-9EA9-A7CBC9AE1B06}" type="presParOf" srcId="{E9AF34FE-2344-DB47-90E2-B5728AD13FBD}" destId="{BAE79A7C-A0CA-AD42-94FC-567190CD9545}" srcOrd="1" destOrd="0" presId="urn:microsoft.com/office/officeart/2005/8/layout/default"/>
    <dgm:cxn modelId="{419295A6-8E35-FC4A-AA58-1044CBE96F3A}" type="presParOf" srcId="{E9AF34FE-2344-DB47-90E2-B5728AD13FBD}" destId="{DD61D08C-18B9-4743-B34D-8A216A1448C5}" srcOrd="2" destOrd="0" presId="urn:microsoft.com/office/officeart/2005/8/layout/default"/>
    <dgm:cxn modelId="{53E1A324-5EC2-AE40-9166-081DB772F972}" type="presParOf" srcId="{E9AF34FE-2344-DB47-90E2-B5728AD13FBD}" destId="{7B2FF496-4B84-D741-8F70-36E319825EE6}" srcOrd="3" destOrd="0" presId="urn:microsoft.com/office/officeart/2005/8/layout/default"/>
    <dgm:cxn modelId="{1B8B50CC-5DED-DF4B-946A-5A1536E38FC6}" type="presParOf" srcId="{E9AF34FE-2344-DB47-90E2-B5728AD13FBD}" destId="{A7FAE0F5-10D0-4A47-97C1-634B14067812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A8450F-C590-4943-9DCD-E7CAE2D4DFA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F70656E-1DD8-4CAC-9624-14E07DB1DCA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Improve model performance</a:t>
          </a:r>
        </a:p>
      </dgm:t>
    </dgm:pt>
    <dgm:pt modelId="{61B50020-89AB-48B5-8D70-F0DF5EF1EF7D}" type="parTrans" cxnId="{A303C2AD-167A-442A-B628-27373843C8E0}">
      <dgm:prSet/>
      <dgm:spPr/>
      <dgm:t>
        <a:bodyPr/>
        <a:lstStyle/>
        <a:p>
          <a:endParaRPr lang="en-US"/>
        </a:p>
      </dgm:t>
    </dgm:pt>
    <dgm:pt modelId="{9AB7DE55-4B70-4B2A-A445-7EB1210EDDFC}" type="sibTrans" cxnId="{A303C2AD-167A-442A-B628-27373843C8E0}">
      <dgm:prSet/>
      <dgm:spPr/>
      <dgm:t>
        <a:bodyPr/>
        <a:lstStyle/>
        <a:p>
          <a:endParaRPr lang="en-US"/>
        </a:p>
      </dgm:t>
    </dgm:pt>
    <dgm:pt modelId="{087A2090-291F-F94C-A4AE-7F8BC7DA414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dirty="0"/>
            <a:t>Predict value of losses for problem loans</a:t>
          </a:r>
        </a:p>
      </dgm:t>
    </dgm:pt>
    <dgm:pt modelId="{22865A9D-2215-D341-9765-3EECFF071C5A}" type="parTrans" cxnId="{01485CB5-5756-6B4D-BEF2-6B9F45BC100E}">
      <dgm:prSet/>
      <dgm:spPr/>
      <dgm:t>
        <a:bodyPr/>
        <a:lstStyle/>
        <a:p>
          <a:endParaRPr lang="en-US"/>
        </a:p>
      </dgm:t>
    </dgm:pt>
    <dgm:pt modelId="{99D01EDD-E520-CE41-B2D9-0F711BD37C63}" type="sibTrans" cxnId="{01485CB5-5756-6B4D-BEF2-6B9F45BC100E}">
      <dgm:prSet/>
      <dgm:spPr/>
      <dgm:t>
        <a:bodyPr/>
        <a:lstStyle/>
        <a:p>
          <a:endParaRPr lang="en-US"/>
        </a:p>
      </dgm:t>
    </dgm:pt>
    <dgm:pt modelId="{942D3109-2570-453C-865A-BA76D6CC3A70}" type="pres">
      <dgm:prSet presAssocID="{26A8450F-C590-4943-9DCD-E7CAE2D4DFAA}" presName="root" presStyleCnt="0">
        <dgm:presLayoutVars>
          <dgm:dir/>
          <dgm:resizeHandles val="exact"/>
        </dgm:presLayoutVars>
      </dgm:prSet>
      <dgm:spPr/>
    </dgm:pt>
    <dgm:pt modelId="{8A9432BD-F7C2-4974-BF79-DDD3D376529A}" type="pres">
      <dgm:prSet presAssocID="{CF70656E-1DD8-4CAC-9624-14E07DB1DCA9}" presName="compNode" presStyleCnt="0"/>
      <dgm:spPr/>
    </dgm:pt>
    <dgm:pt modelId="{0B17B61F-FF9C-4FF7-AABB-CA7588B86E3C}" type="pres">
      <dgm:prSet presAssocID="{CF70656E-1DD8-4CAC-9624-14E07DB1DCA9}" presName="iconRect" presStyleLbl="node1" presStyleIdx="0" presStyleCnt="2" custLinFactNeighborX="-37782" custLinFactNeighborY="-4603"/>
      <dgm:spPr>
        <a:ln>
          <a:noFill/>
        </a:ln>
      </dgm:spPr>
    </dgm:pt>
    <dgm:pt modelId="{CA616E5A-724E-45A2-97B7-5F4B11EFAD37}" type="pres">
      <dgm:prSet presAssocID="{CF70656E-1DD8-4CAC-9624-14E07DB1DCA9}" presName="spaceRect" presStyleCnt="0"/>
      <dgm:spPr/>
    </dgm:pt>
    <dgm:pt modelId="{E9D4EA30-DB60-4E01-9D30-AE38A71BA715}" type="pres">
      <dgm:prSet presAssocID="{CF70656E-1DD8-4CAC-9624-14E07DB1DCA9}" presName="textRect" presStyleLbl="revTx" presStyleIdx="0" presStyleCnt="2" custScaleX="105280" custScaleY="149682" custLinFactNeighborX="-57535" custLinFactNeighborY="-22067">
        <dgm:presLayoutVars>
          <dgm:chMax val="1"/>
          <dgm:chPref val="1"/>
        </dgm:presLayoutVars>
      </dgm:prSet>
      <dgm:spPr/>
    </dgm:pt>
    <dgm:pt modelId="{BE4A1D18-AD61-F04A-842A-662B765BE1F6}" type="pres">
      <dgm:prSet presAssocID="{9AB7DE55-4B70-4B2A-A445-7EB1210EDDFC}" presName="sibTrans" presStyleCnt="0"/>
      <dgm:spPr/>
    </dgm:pt>
    <dgm:pt modelId="{6020B8F8-78AB-8840-9D89-5EF82611A52F}" type="pres">
      <dgm:prSet presAssocID="{087A2090-291F-F94C-A4AE-7F8BC7DA4140}" presName="compNode" presStyleCnt="0"/>
      <dgm:spPr/>
    </dgm:pt>
    <dgm:pt modelId="{00E10D6B-5AC9-FA4F-B1B8-9B254736D8EC}" type="pres">
      <dgm:prSet presAssocID="{087A2090-291F-F94C-A4AE-7F8BC7DA4140}" presName="iconRect" presStyleLbl="node1" presStyleIdx="1" presStyleCnt="2" custLinFactNeighborX="64794" custLinFactNeighborY="-8808"/>
      <dgm:spPr/>
    </dgm:pt>
    <dgm:pt modelId="{28FE6DC1-289E-6F4B-838C-9ECD5B6BEB2A}" type="pres">
      <dgm:prSet presAssocID="{087A2090-291F-F94C-A4AE-7F8BC7DA4140}" presName="spaceRect" presStyleCnt="0"/>
      <dgm:spPr/>
    </dgm:pt>
    <dgm:pt modelId="{11712093-B5B5-EA45-817B-542880DB555E}" type="pres">
      <dgm:prSet presAssocID="{087A2090-291F-F94C-A4AE-7F8BC7DA4140}" presName="textRect" presStyleLbl="revTx" presStyleIdx="1" presStyleCnt="2" custScaleX="75941" custLinFactNeighborX="29749" custLinFactNeighborY="-34453">
        <dgm:presLayoutVars>
          <dgm:chMax val="1"/>
          <dgm:chPref val="1"/>
        </dgm:presLayoutVars>
      </dgm:prSet>
      <dgm:spPr/>
    </dgm:pt>
  </dgm:ptLst>
  <dgm:cxnLst>
    <dgm:cxn modelId="{6B054313-0D19-47FB-959E-85A195A10637}" type="presOf" srcId="{26A8450F-C590-4943-9DCD-E7CAE2D4DFAA}" destId="{942D3109-2570-453C-865A-BA76D6CC3A70}" srcOrd="0" destOrd="0" presId="urn:microsoft.com/office/officeart/2018/2/layout/IconLabelList"/>
    <dgm:cxn modelId="{8C2F1459-0053-4047-98F7-188F4860F02B}" type="presOf" srcId="{087A2090-291F-F94C-A4AE-7F8BC7DA4140}" destId="{11712093-B5B5-EA45-817B-542880DB555E}" srcOrd="0" destOrd="0" presId="urn:microsoft.com/office/officeart/2018/2/layout/IconLabelList"/>
    <dgm:cxn modelId="{297E2D95-7D43-4906-85E3-4682CE6CF635}" type="presOf" srcId="{CF70656E-1DD8-4CAC-9624-14E07DB1DCA9}" destId="{E9D4EA30-DB60-4E01-9D30-AE38A71BA715}" srcOrd="0" destOrd="0" presId="urn:microsoft.com/office/officeart/2018/2/layout/IconLabelList"/>
    <dgm:cxn modelId="{A303C2AD-167A-442A-B628-27373843C8E0}" srcId="{26A8450F-C590-4943-9DCD-E7CAE2D4DFAA}" destId="{CF70656E-1DD8-4CAC-9624-14E07DB1DCA9}" srcOrd="0" destOrd="0" parTransId="{61B50020-89AB-48B5-8D70-F0DF5EF1EF7D}" sibTransId="{9AB7DE55-4B70-4B2A-A445-7EB1210EDDFC}"/>
    <dgm:cxn modelId="{01485CB5-5756-6B4D-BEF2-6B9F45BC100E}" srcId="{26A8450F-C590-4943-9DCD-E7CAE2D4DFAA}" destId="{087A2090-291F-F94C-A4AE-7F8BC7DA4140}" srcOrd="1" destOrd="0" parTransId="{22865A9D-2215-D341-9765-3EECFF071C5A}" sibTransId="{99D01EDD-E520-CE41-B2D9-0F711BD37C63}"/>
    <dgm:cxn modelId="{C6070A52-E213-4174-808A-3EF48CD2EEA4}" type="presParOf" srcId="{942D3109-2570-453C-865A-BA76D6CC3A70}" destId="{8A9432BD-F7C2-4974-BF79-DDD3D376529A}" srcOrd="0" destOrd="0" presId="urn:microsoft.com/office/officeart/2018/2/layout/IconLabelList"/>
    <dgm:cxn modelId="{52C1C6C2-5CF0-4A7D-9F9E-491DEB96D044}" type="presParOf" srcId="{8A9432BD-F7C2-4974-BF79-DDD3D376529A}" destId="{0B17B61F-FF9C-4FF7-AABB-CA7588B86E3C}" srcOrd="0" destOrd="0" presId="urn:microsoft.com/office/officeart/2018/2/layout/IconLabelList"/>
    <dgm:cxn modelId="{EF1C25D6-4C89-4ACD-9435-A2D42C4A553A}" type="presParOf" srcId="{8A9432BD-F7C2-4974-BF79-DDD3D376529A}" destId="{CA616E5A-724E-45A2-97B7-5F4B11EFAD37}" srcOrd="1" destOrd="0" presId="urn:microsoft.com/office/officeart/2018/2/layout/IconLabelList"/>
    <dgm:cxn modelId="{9826C5B5-C90F-41F2-9F4A-0633B33EA828}" type="presParOf" srcId="{8A9432BD-F7C2-4974-BF79-DDD3D376529A}" destId="{E9D4EA30-DB60-4E01-9D30-AE38A71BA715}" srcOrd="2" destOrd="0" presId="urn:microsoft.com/office/officeart/2018/2/layout/IconLabelList"/>
    <dgm:cxn modelId="{93C639C7-8AB3-2E48-A39E-24791EB92773}" type="presParOf" srcId="{942D3109-2570-453C-865A-BA76D6CC3A70}" destId="{BE4A1D18-AD61-F04A-842A-662B765BE1F6}" srcOrd="1" destOrd="0" presId="urn:microsoft.com/office/officeart/2018/2/layout/IconLabelList"/>
    <dgm:cxn modelId="{886330EF-B89A-7447-9F48-3A72FA94441C}" type="presParOf" srcId="{942D3109-2570-453C-865A-BA76D6CC3A70}" destId="{6020B8F8-78AB-8840-9D89-5EF82611A52F}" srcOrd="2" destOrd="0" presId="urn:microsoft.com/office/officeart/2018/2/layout/IconLabelList"/>
    <dgm:cxn modelId="{FDCCE4FE-6152-B94F-82EC-2A34E59DB14D}" type="presParOf" srcId="{6020B8F8-78AB-8840-9D89-5EF82611A52F}" destId="{00E10D6B-5AC9-FA4F-B1B8-9B254736D8EC}" srcOrd="0" destOrd="0" presId="urn:microsoft.com/office/officeart/2018/2/layout/IconLabelList"/>
    <dgm:cxn modelId="{199F2488-36B5-8E43-9665-8EC3D9AA324B}" type="presParOf" srcId="{6020B8F8-78AB-8840-9D89-5EF82611A52F}" destId="{28FE6DC1-289E-6F4B-838C-9ECD5B6BEB2A}" srcOrd="1" destOrd="0" presId="urn:microsoft.com/office/officeart/2018/2/layout/IconLabelList"/>
    <dgm:cxn modelId="{299DED7A-EDD8-B146-8DBD-66A05259EDB5}" type="presParOf" srcId="{6020B8F8-78AB-8840-9D89-5EF82611A52F}" destId="{11712093-B5B5-EA45-817B-542880DB555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347527-1F28-427E-BE97-7F078F0A3FC2}">
      <dsp:nvSpPr>
        <dsp:cNvPr id="0" name=""/>
        <dsp:cNvSpPr/>
      </dsp:nvSpPr>
      <dsp:spPr>
        <a:xfrm>
          <a:off x="2220974" y="188761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0DB531-EFB0-47F6-A38C-2105AFE03C58}">
      <dsp:nvSpPr>
        <dsp:cNvPr id="0" name=""/>
        <dsp:cNvSpPr/>
      </dsp:nvSpPr>
      <dsp:spPr>
        <a:xfrm>
          <a:off x="816974" y="184269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kern="1200"/>
            <a:t>Data</a:t>
          </a:r>
        </a:p>
      </dsp:txBody>
      <dsp:txXfrm>
        <a:off x="816974" y="1842691"/>
        <a:ext cx="4320000" cy="648000"/>
      </dsp:txXfrm>
    </dsp:sp>
    <dsp:sp modelId="{7BED3130-5C0E-4B46-8C69-6FBC25132318}">
      <dsp:nvSpPr>
        <dsp:cNvPr id="0" name=""/>
        <dsp:cNvSpPr/>
      </dsp:nvSpPr>
      <dsp:spPr>
        <a:xfrm>
          <a:off x="816974" y="2556706"/>
          <a:ext cx="4320000" cy="932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Fannie Mae Single Family Loan Data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Loans acquired in Q1 2021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Over 23 million records</a:t>
          </a:r>
        </a:p>
      </dsp:txBody>
      <dsp:txXfrm>
        <a:off x="816974" y="2556706"/>
        <a:ext cx="4320000" cy="932770"/>
      </dsp:txXfrm>
    </dsp:sp>
    <dsp:sp modelId="{8A383A67-1838-49A7-BC79-70D81EC805C0}">
      <dsp:nvSpPr>
        <dsp:cNvPr id="0" name=""/>
        <dsp:cNvSpPr/>
      </dsp:nvSpPr>
      <dsp:spPr>
        <a:xfrm>
          <a:off x="7296975" y="188761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7C3C96-16DA-46EE-922F-AB4BB989A914}">
      <dsp:nvSpPr>
        <dsp:cNvPr id="0" name=""/>
        <dsp:cNvSpPr/>
      </dsp:nvSpPr>
      <dsp:spPr>
        <a:xfrm>
          <a:off x="5892975" y="1842691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b="1" kern="1200"/>
            <a:t>Methods</a:t>
          </a:r>
        </a:p>
      </dsp:txBody>
      <dsp:txXfrm>
        <a:off x="5892975" y="1842691"/>
        <a:ext cx="4320000" cy="648000"/>
      </dsp:txXfrm>
    </dsp:sp>
    <dsp:sp modelId="{1F12BBDC-445F-4A86-AA48-688A6E51C81A}">
      <dsp:nvSpPr>
        <dsp:cNvPr id="0" name=""/>
        <dsp:cNvSpPr/>
      </dsp:nvSpPr>
      <dsp:spPr>
        <a:xfrm>
          <a:off x="5892975" y="2556706"/>
          <a:ext cx="4320000" cy="932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Descriptive data analysis and statistics</a:t>
          </a:r>
        </a:p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- Machine learning modelling</a:t>
          </a:r>
        </a:p>
      </dsp:txBody>
      <dsp:txXfrm>
        <a:off x="5892975" y="2556706"/>
        <a:ext cx="4320000" cy="9327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F7E5B2-26CC-9248-BE0F-C3D29324AA59}">
      <dsp:nvSpPr>
        <dsp:cNvPr id="0" name=""/>
        <dsp:cNvSpPr/>
      </dsp:nvSpPr>
      <dsp:spPr>
        <a:xfrm>
          <a:off x="23139" y="133226"/>
          <a:ext cx="2921622" cy="1752973"/>
        </a:xfrm>
        <a:prstGeom prst="rect">
          <a:avLst/>
        </a:prstGeom>
        <a:noFill/>
        <a:ln w="22225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chemeClr val="tx1"/>
              </a:solidFill>
            </a:rPr>
            <a:t>payments that are 90 or more days past due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23139" y="133226"/>
        <a:ext cx="2921622" cy="1752973"/>
      </dsp:txXfrm>
    </dsp:sp>
    <dsp:sp modelId="{DD61D08C-18B9-4743-B34D-8A216A1448C5}">
      <dsp:nvSpPr>
        <dsp:cNvPr id="0" name=""/>
        <dsp:cNvSpPr/>
      </dsp:nvSpPr>
      <dsp:spPr>
        <a:xfrm>
          <a:off x="3213784" y="133226"/>
          <a:ext cx="2921622" cy="1752973"/>
        </a:xfrm>
        <a:prstGeom prst="rect">
          <a:avLst/>
        </a:prstGeom>
        <a:noFill/>
        <a:ln w="22225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chemeClr val="tx1"/>
              </a:solidFill>
            </a:rPr>
            <a:t>have been modified, restructured, or received any borrower assistance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3213784" y="133226"/>
        <a:ext cx="2921622" cy="1752973"/>
      </dsp:txXfrm>
    </dsp:sp>
    <dsp:sp modelId="{A7FAE0F5-10D0-4A47-97C1-634B14067812}">
      <dsp:nvSpPr>
        <dsp:cNvPr id="0" name=""/>
        <dsp:cNvSpPr/>
      </dsp:nvSpPr>
      <dsp:spPr>
        <a:xfrm>
          <a:off x="6427569" y="133226"/>
          <a:ext cx="2921622" cy="1752973"/>
        </a:xfrm>
        <a:prstGeom prst="rect">
          <a:avLst/>
        </a:prstGeom>
        <a:noFill/>
        <a:ln w="22225" cap="rnd" cmpd="sng" algn="ctr">
          <a:solidFill>
            <a:srgbClr val="0070C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>
              <a:solidFill>
                <a:schemeClr val="tx1"/>
              </a:solidFill>
            </a:rPr>
            <a:t>have been foreclosed</a:t>
          </a:r>
          <a:endParaRPr lang="en-US" sz="2400" kern="1200" dirty="0">
            <a:solidFill>
              <a:schemeClr val="tx1"/>
            </a:solidFill>
          </a:endParaRPr>
        </a:p>
      </dsp:txBody>
      <dsp:txXfrm>
        <a:off x="6427569" y="133226"/>
        <a:ext cx="2921622" cy="175297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17B61F-FF9C-4FF7-AABB-CA7588B86E3C}">
      <dsp:nvSpPr>
        <dsp:cNvPr id="0" name=""/>
        <dsp:cNvSpPr/>
      </dsp:nvSpPr>
      <dsp:spPr>
        <a:xfrm>
          <a:off x="1495142" y="93074"/>
          <a:ext cx="1944000" cy="19440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D4EA30-DB60-4E01-9D30-AE38A71BA715}">
      <dsp:nvSpPr>
        <dsp:cNvPr id="0" name=""/>
        <dsp:cNvSpPr/>
      </dsp:nvSpPr>
      <dsp:spPr>
        <a:xfrm>
          <a:off x="0" y="2259088"/>
          <a:ext cx="4548096" cy="10777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Improve model performance</a:t>
          </a:r>
        </a:p>
      </dsp:txBody>
      <dsp:txXfrm>
        <a:off x="0" y="2259088"/>
        <a:ext cx="4548096" cy="1077710"/>
      </dsp:txXfrm>
    </dsp:sp>
    <dsp:sp modelId="{00E10D6B-5AC9-FA4F-B1B8-9B254736D8EC}">
      <dsp:nvSpPr>
        <dsp:cNvPr id="0" name=""/>
        <dsp:cNvSpPr/>
      </dsp:nvSpPr>
      <dsp:spPr>
        <a:xfrm>
          <a:off x="8679267" y="100757"/>
          <a:ext cx="1944000" cy="194400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712093-B5B5-EA45-817B-542880DB555E}">
      <dsp:nvSpPr>
        <dsp:cNvPr id="0" name=""/>
        <dsp:cNvSpPr/>
      </dsp:nvSpPr>
      <dsp:spPr>
        <a:xfrm>
          <a:off x="8036503" y="2438191"/>
          <a:ext cx="328065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Predict value of losses for problem loans</a:t>
          </a:r>
        </a:p>
      </dsp:txBody>
      <dsp:txXfrm>
        <a:off x="8036503" y="2438191"/>
        <a:ext cx="3280651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7290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3039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004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61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957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142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3698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914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1506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314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579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24023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diagramLayout" Target="../diagrams/layout3.xml"/><Relationship Id="rId7" Type="http://schemas.openxmlformats.org/officeDocument/2006/relationships/image" Target="../media/image13.jp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mailto:magali.solimano@gmail.com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0">
            <a:extLst>
              <a:ext uri="{FF2B5EF4-FFF2-40B4-BE49-F238E27FC236}">
                <a16:creationId xmlns:a16="http://schemas.microsoft.com/office/drawing/2014/main" id="{8DC187CF-00D5-4C54-8CEA-55B1578FB7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FB2D36-4CE1-8C42-B713-E6B73D8F6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000698"/>
            <a:ext cx="10993549" cy="1475013"/>
          </a:xfrm>
        </p:spPr>
        <p:txBody>
          <a:bodyPr>
            <a:normAutofit/>
          </a:bodyPr>
          <a:lstStyle/>
          <a:p>
            <a:r>
              <a:rPr lang="en-US" sz="3300" dirty="0"/>
              <a:t>CAPSTONE project:</a:t>
            </a:r>
            <a:br>
              <a:rPr lang="en-US" sz="3300" dirty="0"/>
            </a:br>
            <a:r>
              <a:rPr lang="en-US" sz="3300" dirty="0"/>
              <a:t>Predicting problem mortgage loans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D4C4FF-6D05-4343-B907-FD8B9BA861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75712"/>
            <a:ext cx="10993546" cy="590321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en-US" dirty="0"/>
              <a:t>Magali </a:t>
            </a:r>
            <a:r>
              <a:rPr lang="en-US" dirty="0" err="1"/>
              <a:t>Solimano</a:t>
            </a:r>
            <a:endParaRPr lang="en-US" dirty="0"/>
          </a:p>
          <a:p>
            <a:pPr>
              <a:lnSpc>
                <a:spcPct val="90000"/>
              </a:lnSpc>
            </a:pPr>
            <a:r>
              <a:rPr lang="en-US" dirty="0" err="1"/>
              <a:t>december</a:t>
            </a:r>
            <a:r>
              <a:rPr lang="en-US" dirty="0"/>
              <a:t> 2022</a:t>
            </a:r>
          </a:p>
        </p:txBody>
      </p:sp>
      <p:grpSp>
        <p:nvGrpSpPr>
          <p:cNvPr id="18" name="Group 12">
            <a:extLst>
              <a:ext uri="{FF2B5EF4-FFF2-40B4-BE49-F238E27FC236}">
                <a16:creationId xmlns:a16="http://schemas.microsoft.com/office/drawing/2014/main" id="{02B3D223-C30D-43A9-B126-06A36B23B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E578340-64CF-4F32-A365-26A2F0922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F2BB4EC-34A6-4D87-A80D-89361DDAC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6FDA1CC-BEA7-43AA-A41F-5343D963B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Picture 5" descr="Multi-colored graphs and numbers">
            <a:extLst>
              <a:ext uri="{FF2B5EF4-FFF2-40B4-BE49-F238E27FC236}">
                <a16:creationId xmlns:a16="http://schemas.microsoft.com/office/drawing/2014/main" id="{8753F88F-9455-3447-9746-D7B1ABE6C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1" y="609597"/>
            <a:ext cx="11300966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997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 163">
            <a:extLst>
              <a:ext uri="{FF2B5EF4-FFF2-40B4-BE49-F238E27FC236}">
                <a16:creationId xmlns:a16="http://schemas.microsoft.com/office/drawing/2014/main" id="{4126825C-C353-4D81-8E07-98E05DBA1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C0ADCA04-5B25-4F5E-9F91-4EE56EC95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5DB20E88-3AE1-4383-86CB-932E772071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61588EAD-27DD-4E2D-B308-47C473EC9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2" name="Rectangle 171">
            <a:extLst>
              <a:ext uri="{FF2B5EF4-FFF2-40B4-BE49-F238E27FC236}">
                <a16:creationId xmlns:a16="http://schemas.microsoft.com/office/drawing/2014/main" id="{3952E577-47F7-4118-BE5E-697E5BAB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31B4E6-80E6-BE48-BE9D-287DF5D52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54" y="574832"/>
            <a:ext cx="11307525" cy="742942"/>
          </a:xfrm>
          <a:solidFill>
            <a:schemeClr val="accent1"/>
          </a:soli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recommendations</a:t>
            </a:r>
          </a:p>
        </p:txBody>
      </p: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F88F0D-A5AB-4F16-9006-767488EF7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35437992-4567-4CA9-90E7-73A1A963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34541DFD-36B9-4CF6-BF3E-8BD76B5A6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5E176DC1-4BD8-490B-B30B-B4B1D106C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08E1E733-72D0-3B47-B546-BD68BCE328B6}"/>
              </a:ext>
            </a:extLst>
          </p:cNvPr>
          <p:cNvSpPr txBox="1">
            <a:spLocks/>
          </p:cNvSpPr>
          <p:nvPr/>
        </p:nvSpPr>
        <p:spPr>
          <a:xfrm>
            <a:off x="439545" y="1884712"/>
            <a:ext cx="4777224" cy="4289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F"/>
                </a:solidFill>
                <a:latin typeface="-apple-system"/>
              </a:rPr>
              <a:t>M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ortgage loans sold by some sellers should be examined more closely for problem loans compared to other sellers</a:t>
            </a:r>
            <a:endParaRPr lang="en-US" dirty="0"/>
          </a:p>
          <a:p>
            <a:pPr marL="0" indent="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E284AE-3F75-044E-A956-B016D1304A82}"/>
              </a:ext>
            </a:extLst>
          </p:cNvPr>
          <p:cNvGrpSpPr/>
          <p:nvPr/>
        </p:nvGrpSpPr>
        <p:grpSpPr>
          <a:xfrm>
            <a:off x="5698518" y="1455787"/>
            <a:ext cx="6053196" cy="5311414"/>
            <a:chOff x="5698518" y="1455787"/>
            <a:chExt cx="6053196" cy="5311414"/>
          </a:xfrm>
        </p:grpSpPr>
        <p:pic>
          <p:nvPicPr>
            <p:cNvPr id="8" name="Picture 7" descr="Chart, histogram&#10;&#10;Description automatically generated">
              <a:extLst>
                <a:ext uri="{FF2B5EF4-FFF2-40B4-BE49-F238E27FC236}">
                  <a16:creationId xmlns:a16="http://schemas.microsoft.com/office/drawing/2014/main" id="{0F033CE7-E0E4-B84D-8ADD-A41C5C879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8518" y="1455787"/>
              <a:ext cx="6053196" cy="5311414"/>
            </a:xfrm>
            <a:prstGeom prst="rect">
              <a:avLst/>
            </a:prstGeom>
          </p:spPr>
        </p:pic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41EF9F8-FAF9-B044-976C-193D0CCBB814}"/>
                </a:ext>
              </a:extLst>
            </p:cNvPr>
            <p:cNvSpPr/>
            <p:nvPr/>
          </p:nvSpPr>
          <p:spPr>
            <a:xfrm>
              <a:off x="6356034" y="3572522"/>
              <a:ext cx="2436274" cy="2898618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86737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 163">
            <a:extLst>
              <a:ext uri="{FF2B5EF4-FFF2-40B4-BE49-F238E27FC236}">
                <a16:creationId xmlns:a16="http://schemas.microsoft.com/office/drawing/2014/main" id="{4126825C-C353-4D81-8E07-98E05DBA1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C0ADCA04-5B25-4F5E-9F91-4EE56EC95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5DB20E88-3AE1-4383-86CB-932E772071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61588EAD-27DD-4E2D-B308-47C473EC9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2" name="Rectangle 171">
            <a:extLst>
              <a:ext uri="{FF2B5EF4-FFF2-40B4-BE49-F238E27FC236}">
                <a16:creationId xmlns:a16="http://schemas.microsoft.com/office/drawing/2014/main" id="{3952E577-47F7-4118-BE5E-697E5BAB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31B4E6-80E6-BE48-BE9D-287DF5D52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54" y="574832"/>
            <a:ext cx="11307525" cy="742942"/>
          </a:xfrm>
          <a:solidFill>
            <a:schemeClr val="accent1"/>
          </a:soli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recommendations</a:t>
            </a:r>
          </a:p>
        </p:txBody>
      </p: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F88F0D-A5AB-4F16-9006-767488EF7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35437992-4567-4CA9-90E7-73A1A963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34541DFD-36B9-4CF6-BF3E-8BD76B5A6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5E176DC1-4BD8-490B-B30B-B4B1D106C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4E438F9D-EC0E-5D41-814D-AE8CE6B12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557" y="1423518"/>
            <a:ext cx="6986338" cy="4798079"/>
          </a:xfrm>
          <a:prstGeom prst="rect">
            <a:avLst/>
          </a:prstGeom>
        </p:spPr>
      </p:pic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08E1E733-72D0-3B47-B546-BD68BCE328B6}"/>
              </a:ext>
            </a:extLst>
          </p:cNvPr>
          <p:cNvSpPr txBox="1">
            <a:spLocks/>
          </p:cNvSpPr>
          <p:nvPr/>
        </p:nvSpPr>
        <p:spPr>
          <a:xfrm>
            <a:off x="321376" y="1202596"/>
            <a:ext cx="4777224" cy="42891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F"/>
                </a:solidFill>
                <a:latin typeface="-apple-system"/>
              </a:rPr>
              <a:t>M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ortgage loans for properties in </a:t>
            </a:r>
            <a:r>
              <a:rPr lang="en-US" dirty="0">
                <a:solidFill>
                  <a:srgbClr val="24292F"/>
                </a:solidFill>
                <a:latin typeface="-apple-system"/>
              </a:rPr>
              <a:t>certain states 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should also be examined more closely for problem loans compared to other states</a:t>
            </a:r>
            <a:endParaRPr lang="en-US" dirty="0"/>
          </a:p>
          <a:p>
            <a:pPr marL="0" indent="0"/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1225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249177F-A06A-45FB-B00F-00720EA19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776F1A-996E-49D1-B112-57A6E7164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4C3B4B-612F-41A6-81E2-EF54C8107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2D3A97A-037A-4CD4-96C9-9571CA29B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D7B443-58BE-0A48-9B9F-7EDFCEF1D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NEXT STEPS: extended analysis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3255937-C9C6-4B1C-BB09-78BFFF5822C8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544757291"/>
              </p:ext>
            </p:extLst>
          </p:nvPr>
        </p:nvGraphicFramePr>
        <p:xfrm>
          <a:off x="0" y="2231309"/>
          <a:ext cx="11479249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16" name="Group 15">
            <a:extLst>
              <a:ext uri="{FF2B5EF4-FFF2-40B4-BE49-F238E27FC236}">
                <a16:creationId xmlns:a16="http://schemas.microsoft.com/office/drawing/2014/main" id="{99483DCD-3708-9449-8069-02027926449B}"/>
              </a:ext>
            </a:extLst>
          </p:cNvPr>
          <p:cNvGrpSpPr/>
          <p:nvPr/>
        </p:nvGrpSpPr>
        <p:grpSpPr>
          <a:xfrm>
            <a:off x="4340507" y="4638296"/>
            <a:ext cx="3055716" cy="360000"/>
            <a:chOff x="5892975" y="2686253"/>
            <a:chExt cx="4320000" cy="7200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62153BA-8010-5145-A14B-C78B5A43BE82}"/>
                </a:ext>
              </a:extLst>
            </p:cNvPr>
            <p:cNvSpPr/>
            <p:nvPr/>
          </p:nvSpPr>
          <p:spPr>
            <a:xfrm>
              <a:off x="5892975" y="2686253"/>
              <a:ext cx="4320000" cy="720000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931DBF5-7E48-9E42-82BB-74E01939983A}"/>
                </a:ext>
              </a:extLst>
            </p:cNvPr>
            <p:cNvSpPr txBox="1"/>
            <p:nvPr/>
          </p:nvSpPr>
          <p:spPr>
            <a:xfrm>
              <a:off x="5892975" y="2686253"/>
              <a:ext cx="4320000" cy="72000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2000" dirty="0"/>
                <a:t>Extend geographical analysis to </a:t>
              </a:r>
              <a:r>
                <a:rPr lang="en-US" sz="2000" dirty="0" err="1"/>
                <a:t>zipcode</a:t>
              </a:r>
              <a:r>
                <a:rPr lang="en-US" sz="2000" dirty="0"/>
                <a:t> level</a:t>
              </a:r>
            </a:p>
          </p:txBody>
        </p:sp>
      </p:grpSp>
      <p:pic>
        <p:nvPicPr>
          <p:cNvPr id="6" name="Picture 5" descr="Aerial view of housing community">
            <a:extLst>
              <a:ext uri="{FF2B5EF4-FFF2-40B4-BE49-F238E27FC236}">
                <a16:creationId xmlns:a16="http://schemas.microsoft.com/office/drawing/2014/main" id="{2C11EE42-C2CD-3144-8D87-23E2FDD63CF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39548" y="2260463"/>
            <a:ext cx="3120548" cy="2079552"/>
          </a:xfrm>
          <a:prstGeom prst="rect">
            <a:avLst/>
          </a:prstGeom>
        </p:spPr>
      </p:pic>
      <p:pic>
        <p:nvPicPr>
          <p:cNvPr id="7" name="Picture 6" descr="Abstract particle graph background">
            <a:extLst>
              <a:ext uri="{FF2B5EF4-FFF2-40B4-BE49-F238E27FC236}">
                <a16:creationId xmlns:a16="http://schemas.microsoft.com/office/drawing/2014/main" id="{34322D7D-6B35-6041-A731-AA2FCBF975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1192" y="2231309"/>
            <a:ext cx="3237578" cy="2077594"/>
          </a:xfrm>
          <a:prstGeom prst="rect">
            <a:avLst/>
          </a:prstGeom>
        </p:spPr>
      </p:pic>
      <p:pic>
        <p:nvPicPr>
          <p:cNvPr id="12" name="Picture 11" descr="Pile of American dollar banknotes">
            <a:extLst>
              <a:ext uri="{FF2B5EF4-FFF2-40B4-BE49-F238E27FC236}">
                <a16:creationId xmlns:a16="http://schemas.microsoft.com/office/drawing/2014/main" id="{6ABEE4BE-0958-1D48-AE90-940FAB42134A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8194222" y="2254459"/>
            <a:ext cx="3044952" cy="208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239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249177F-A06A-45FB-B00F-00720EA199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E776F1A-996E-49D1-B112-57A6E7164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C4C3B4B-612F-41A6-81E2-EF54C8107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2D3A97A-037A-4CD4-96C9-9571CA29B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D7B443-58BE-0A48-9B9F-7EDFCEF1D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EFF"/>
                </a:solidFill>
              </a:rPr>
              <a:t>Thank 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52CDFA-BCF3-514A-80B1-721AE53F63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1658197"/>
          </a:xfrm>
        </p:spPr>
        <p:txBody>
          <a:bodyPr/>
          <a:lstStyle/>
          <a:p>
            <a:pPr marL="0" indent="0">
              <a:buNone/>
            </a:pPr>
            <a:r>
              <a:rPr lang="en-US" b="1" i="1" dirty="0">
                <a:solidFill>
                  <a:schemeClr val="accent1"/>
                </a:solidFill>
              </a:rPr>
              <a:t>For questions, contact: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Magali </a:t>
            </a:r>
            <a:r>
              <a:rPr lang="en-US" dirty="0" err="1"/>
              <a:t>Solimano</a:t>
            </a:r>
            <a:endParaRPr lang="en-US" dirty="0"/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linkClick r:id="rId2"/>
              </a:rPr>
              <a:t>magali.solimano@gmail.com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706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4332-777D-5E4F-805C-ADC4EBFF0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A16EE7-61EF-FD4B-8D8A-02FC95606D90}"/>
              </a:ext>
            </a:extLst>
          </p:cNvPr>
          <p:cNvSpPr txBox="1"/>
          <p:nvPr/>
        </p:nvSpPr>
        <p:spPr>
          <a:xfrm>
            <a:off x="581192" y="2152891"/>
            <a:ext cx="81229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Problem Statement</a:t>
            </a:r>
          </a:p>
          <a:p>
            <a:pPr marL="342900" indent="-342900">
              <a:buAutoNum type="arabicPeriod"/>
            </a:pPr>
            <a:r>
              <a:rPr lang="en-US" dirty="0"/>
              <a:t>Goal</a:t>
            </a:r>
          </a:p>
          <a:p>
            <a:pPr marL="342900" indent="-342900">
              <a:buAutoNum type="arabicPeriod"/>
            </a:pPr>
            <a:r>
              <a:rPr lang="en-US" dirty="0"/>
              <a:t>Data Understanding</a:t>
            </a:r>
          </a:p>
          <a:p>
            <a:pPr marL="342900" indent="-342900">
              <a:buAutoNum type="arabicPeriod"/>
            </a:pPr>
            <a:r>
              <a:rPr lang="en-US" dirty="0"/>
              <a:t>Results</a:t>
            </a:r>
          </a:p>
          <a:p>
            <a:pPr marL="342900" indent="-342900">
              <a:buAutoNum type="arabicPeriod"/>
            </a:pPr>
            <a:r>
              <a:rPr lang="en-US" dirty="0"/>
              <a:t>Recommendations</a:t>
            </a:r>
          </a:p>
          <a:p>
            <a:pPr marL="342900" indent="-342900">
              <a:buAutoNum type="arabicPeriod"/>
            </a:pPr>
            <a:r>
              <a:rPr lang="en-US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3805937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4332-777D-5E4F-805C-ADC4EBFF0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2550"/>
          </a:xfrm>
        </p:spPr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D0F28E-40C2-EA49-AAC2-88F205274173}"/>
              </a:ext>
            </a:extLst>
          </p:cNvPr>
          <p:cNvSpPr txBox="1"/>
          <p:nvPr/>
        </p:nvSpPr>
        <p:spPr>
          <a:xfrm>
            <a:off x="441882" y="1486612"/>
            <a:ext cx="11306422" cy="646331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marL="122238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Fannie Mae wants to better predict the likelihood that a borrower will have problems paying its mortgage loan and to identify the features that best identify problem loans.</a:t>
            </a:r>
            <a:r>
              <a:rPr lang="en-US" dirty="0">
                <a:solidFill>
                  <a:schemeClr val="bg1"/>
                </a:solidFill>
                <a:latin typeface="-apple-system"/>
              </a:rPr>
              <a:t> </a:t>
            </a:r>
          </a:p>
        </p:txBody>
      </p:sp>
      <p:pic>
        <p:nvPicPr>
          <p:cNvPr id="9" name="Picture 8" descr="Text&#10;&#10;Description automatically generated with low confidence">
            <a:extLst>
              <a:ext uri="{FF2B5EF4-FFF2-40B4-BE49-F238E27FC236}">
                <a16:creationId xmlns:a16="http://schemas.microsoft.com/office/drawing/2014/main" id="{344F1AF9-A7C9-9C4A-9FC1-0C382DC93D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380" y="2436625"/>
            <a:ext cx="5616161" cy="40691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301BF4A-AEAA-1A47-9DB2-06EBA82FF8E3}"/>
              </a:ext>
            </a:extLst>
          </p:cNvPr>
          <p:cNvSpPr txBox="1"/>
          <p:nvPr/>
        </p:nvSpPr>
        <p:spPr>
          <a:xfrm>
            <a:off x="9092420" y="3651253"/>
            <a:ext cx="210369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2238"/>
            <a:r>
              <a:rPr lang="en-US" sz="1600" b="0" i="1" dirty="0">
                <a:effectLst/>
                <a:latin typeface="-apple-system"/>
              </a:rPr>
              <a:t>While mortgage loan delinquencies are currently very low, there are indications of potential </a:t>
            </a:r>
            <a:r>
              <a:rPr lang="en-US" sz="1600" i="1" dirty="0">
                <a:latin typeface="-apple-system"/>
              </a:rPr>
              <a:t>increasing stress. </a:t>
            </a:r>
          </a:p>
        </p:txBody>
      </p:sp>
    </p:spTree>
    <p:extLst>
      <p:ext uri="{BB962C8B-B14F-4D97-AF65-F5344CB8AC3E}">
        <p14:creationId xmlns:p14="http://schemas.microsoft.com/office/powerpoint/2010/main" val="2210022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4332-777D-5E4F-805C-ADC4EBFF0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42550"/>
          </a:xfrm>
        </p:spPr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D0F28E-40C2-EA49-AAC2-88F205274173}"/>
              </a:ext>
            </a:extLst>
          </p:cNvPr>
          <p:cNvSpPr txBox="1"/>
          <p:nvPr/>
        </p:nvSpPr>
        <p:spPr>
          <a:xfrm>
            <a:off x="441881" y="1440313"/>
            <a:ext cx="11180502" cy="369332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marL="122238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The goal is to predict the probability of  problem loans and  to identify their features in order to manage credit risk.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949C20EF-A131-9646-9A75-C9C77D16B4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305" y="2242678"/>
            <a:ext cx="5537200" cy="4178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6425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4332-777D-5E4F-805C-ADC4EBFF0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EFF"/>
                </a:solidFill>
              </a:rPr>
              <a:t>Data understanding</a:t>
            </a:r>
          </a:p>
        </p:txBody>
      </p:sp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1139A360-8DFF-E548-87E4-ADD3089CA9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4534333"/>
              </p:ext>
            </p:extLst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390014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1487A-34EA-2A49-AC17-C3B5AB3E4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UNDERSTANDING</a:t>
            </a:r>
            <a:br>
              <a:rPr lang="en-US" dirty="0"/>
            </a:br>
            <a:endParaRPr lang="en-US" cap="non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4695B7-C5A2-D04A-9ACF-CC22C8FFA078}"/>
              </a:ext>
            </a:extLst>
          </p:cNvPr>
          <p:cNvSpPr txBox="1"/>
          <p:nvPr/>
        </p:nvSpPr>
        <p:spPr>
          <a:xfrm>
            <a:off x="441882" y="1419377"/>
            <a:ext cx="11306422" cy="40011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marL="122238"/>
            <a:r>
              <a:rPr lang="en-US" sz="2000" dirty="0">
                <a:solidFill>
                  <a:schemeClr val="bg1"/>
                </a:solidFill>
              </a:rPr>
              <a:t>Definitions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C3CAA610-8510-AE40-8552-417BF01EAB3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5969258"/>
              </p:ext>
            </p:extLst>
          </p:nvPr>
        </p:nvGraphicFramePr>
        <p:xfrm>
          <a:off x="1459016" y="2324361"/>
          <a:ext cx="9349192" cy="20194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23B9004-AC21-3644-B29D-D26C545FDF59}"/>
              </a:ext>
            </a:extLst>
          </p:cNvPr>
          <p:cNvSpPr txBox="1"/>
          <p:nvPr/>
        </p:nvSpPr>
        <p:spPr>
          <a:xfrm>
            <a:off x="1484298" y="5190334"/>
            <a:ext cx="4611702" cy="1154162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marL="122238"/>
            <a:r>
              <a:rPr lang="en-US" sz="2300" dirty="0">
                <a:latin typeface="-apple-system"/>
              </a:rPr>
              <a:t>non-problem, performing</a:t>
            </a:r>
            <a:r>
              <a:rPr lang="en-US" sz="2300" b="0" i="0" dirty="0">
                <a:effectLst/>
                <a:latin typeface="-apple-system"/>
              </a:rPr>
              <a:t> loans are classified as ‘0'</a:t>
            </a:r>
            <a:endParaRPr lang="en-US" sz="2300" dirty="0">
              <a:latin typeface="-apple-system"/>
            </a:endParaRPr>
          </a:p>
          <a:p>
            <a:pPr marL="122238"/>
            <a:endParaRPr lang="en-US" sz="2300" dirty="0">
              <a:latin typeface="-apple-system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4E30D3-DA59-9F4D-8C18-325CD96BC1C4}"/>
              </a:ext>
            </a:extLst>
          </p:cNvPr>
          <p:cNvSpPr txBox="1"/>
          <p:nvPr/>
        </p:nvSpPr>
        <p:spPr>
          <a:xfrm>
            <a:off x="1477304" y="2002368"/>
            <a:ext cx="9330904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Problem loans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18A6BA5-1479-D241-9E36-0B4241EF82CC}"/>
              </a:ext>
            </a:extLst>
          </p:cNvPr>
          <p:cNvSpPr txBox="1"/>
          <p:nvPr/>
        </p:nvSpPr>
        <p:spPr>
          <a:xfrm>
            <a:off x="1477304" y="4738933"/>
            <a:ext cx="9323910" cy="40011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Binary classification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608299-9970-9B41-9D15-2AFB56ECAC10}"/>
              </a:ext>
            </a:extLst>
          </p:cNvPr>
          <p:cNvSpPr txBox="1"/>
          <p:nvPr/>
        </p:nvSpPr>
        <p:spPr>
          <a:xfrm>
            <a:off x="6260123" y="5196430"/>
            <a:ext cx="4481029" cy="1154162"/>
          </a:xfrm>
          <a:prstGeom prst="rect">
            <a:avLst/>
          </a:prstGeom>
          <a:noFill/>
          <a:ln w="19050"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pPr marL="122238"/>
            <a:r>
              <a:rPr lang="en-US" sz="2300" dirty="0">
                <a:latin typeface="-apple-system"/>
              </a:rPr>
              <a:t>p</a:t>
            </a:r>
            <a:r>
              <a:rPr lang="en-US" sz="2300" b="0" i="0" dirty="0">
                <a:effectLst/>
                <a:latin typeface="-apple-system"/>
              </a:rPr>
              <a:t>roblem loans are classified as ‘1’</a:t>
            </a:r>
          </a:p>
          <a:p>
            <a:pPr marL="122238"/>
            <a:endParaRPr lang="en-US" sz="2300" dirty="0">
              <a:latin typeface="-apple-system"/>
            </a:endParaRPr>
          </a:p>
          <a:p>
            <a:pPr marL="122238"/>
            <a:endParaRPr lang="en-US" sz="2300" b="0" i="0" dirty="0"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1760366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EC6902A-1901-C948-B882-849EE839B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8059" y="2239565"/>
            <a:ext cx="8118332" cy="409024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743C6D-F702-9241-B815-9405ECB9A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91801"/>
            <a:ext cx="11029616" cy="72406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7B79E-B616-7340-A1A3-272DA37C3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720" y="1731013"/>
            <a:ext cx="3041604" cy="349935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rgbClr val="24292F"/>
                </a:solidFill>
                <a:latin typeface="-apple-system"/>
              </a:rPr>
              <a:t>Gradient 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Boosting model selected as best performing model</a:t>
            </a:r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True positive rate of </a:t>
            </a:r>
            <a:r>
              <a:rPr lang="en-US" dirty="0">
                <a:solidFill>
                  <a:srgbClr val="24292F"/>
                </a:solidFill>
                <a:latin typeface="-apple-system"/>
              </a:rPr>
              <a:t>87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%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EACCBAE-9DB6-A94A-9BCD-2EB2DA0FFCB8}"/>
              </a:ext>
            </a:extLst>
          </p:cNvPr>
          <p:cNvSpPr/>
          <p:nvPr/>
        </p:nvSpPr>
        <p:spPr>
          <a:xfrm>
            <a:off x="5919450" y="3281821"/>
            <a:ext cx="576072" cy="41148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4EB36E98-AC4A-BB41-B13C-EEAB33E4FBA6}"/>
              </a:ext>
            </a:extLst>
          </p:cNvPr>
          <p:cNvSpPr/>
          <p:nvPr/>
        </p:nvSpPr>
        <p:spPr>
          <a:xfrm>
            <a:off x="4501663" y="4670474"/>
            <a:ext cx="576776" cy="410764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C22354-C6DA-1445-BA53-FBDD45111729}"/>
              </a:ext>
            </a:extLst>
          </p:cNvPr>
          <p:cNvSpPr txBox="1"/>
          <p:nvPr/>
        </p:nvSpPr>
        <p:spPr>
          <a:xfrm>
            <a:off x="4093699" y="5081238"/>
            <a:ext cx="1419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00B050"/>
                </a:solidFill>
              </a:rPr>
              <a:t>Low false negative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E0CD13-748D-7041-8B9B-8E1A281305C8}"/>
              </a:ext>
            </a:extLst>
          </p:cNvPr>
          <p:cNvSpPr txBox="1"/>
          <p:nvPr/>
        </p:nvSpPr>
        <p:spPr>
          <a:xfrm>
            <a:off x="5526794" y="3685246"/>
            <a:ext cx="1419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rgbClr val="00B050"/>
                </a:solidFill>
              </a:rPr>
              <a:t>Low false positive</a:t>
            </a:r>
          </a:p>
        </p:txBody>
      </p:sp>
    </p:spTree>
    <p:extLst>
      <p:ext uri="{BB962C8B-B14F-4D97-AF65-F5344CB8AC3E}">
        <p14:creationId xmlns:p14="http://schemas.microsoft.com/office/powerpoint/2010/main" val="37413307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43C6D-F702-9241-B815-9405ECB9A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91801"/>
            <a:ext cx="11029616" cy="72406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7B79E-B616-7340-A1A3-272DA37C3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73428" y="2038247"/>
            <a:ext cx="4456988" cy="278150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Top features represent metrics that are commonly used in credit risk assessments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1AE063C2-A105-C04E-BB12-174B3A1F38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343" y="1883264"/>
            <a:ext cx="5899150" cy="4564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043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 163">
            <a:extLst>
              <a:ext uri="{FF2B5EF4-FFF2-40B4-BE49-F238E27FC236}">
                <a16:creationId xmlns:a16="http://schemas.microsoft.com/office/drawing/2014/main" id="{4126825C-C353-4D81-8E07-98E05DBA1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C0ADCA04-5B25-4F5E-9F91-4EE56EC95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8" name="Rectangle 167">
            <a:extLst>
              <a:ext uri="{FF2B5EF4-FFF2-40B4-BE49-F238E27FC236}">
                <a16:creationId xmlns:a16="http://schemas.microsoft.com/office/drawing/2014/main" id="{5DB20E88-3AE1-4383-86CB-932E772071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61588EAD-27DD-4E2D-B308-47C473EC94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2" name="Rectangle 171">
            <a:extLst>
              <a:ext uri="{FF2B5EF4-FFF2-40B4-BE49-F238E27FC236}">
                <a16:creationId xmlns:a16="http://schemas.microsoft.com/office/drawing/2014/main" id="{3952E577-47F7-4118-BE5E-697E5BAB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31B4E6-80E6-BE48-BE9D-287DF5D52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754" y="574832"/>
            <a:ext cx="11307525" cy="742942"/>
          </a:xfrm>
          <a:solidFill>
            <a:schemeClr val="accent1"/>
          </a:solidFill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recommendations</a:t>
            </a:r>
          </a:p>
        </p:txBody>
      </p: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F88F0D-A5AB-4F16-9006-767488EF71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35437992-4567-4CA9-90E7-73A1A963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34541DFD-36B9-4CF6-BF3E-8BD76B5A6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5E176DC1-4BD8-490B-B30B-B4B1D106C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3" name="Content Placeholder 2">
            <a:extLst>
              <a:ext uri="{FF2B5EF4-FFF2-40B4-BE49-F238E27FC236}">
                <a16:creationId xmlns:a16="http://schemas.microsoft.com/office/drawing/2014/main" id="{08E1E733-72D0-3B47-B546-BD68BCE328B6}"/>
              </a:ext>
            </a:extLst>
          </p:cNvPr>
          <p:cNvSpPr txBox="1">
            <a:spLocks/>
          </p:cNvSpPr>
          <p:nvPr/>
        </p:nvSpPr>
        <p:spPr>
          <a:xfrm>
            <a:off x="439545" y="1826842"/>
            <a:ext cx="3802285" cy="46744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>
              <a:buFontTx/>
              <a:buChar char="-"/>
            </a:pPr>
            <a:r>
              <a:rPr lang="en-US" dirty="0">
                <a:solidFill>
                  <a:srgbClr val="24292F"/>
                </a:solidFill>
                <a:latin typeface="-apple-system"/>
              </a:rPr>
              <a:t>A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djust the criteria Fannie Mae applies to the loans they acquire and guarantee</a:t>
            </a:r>
          </a:p>
          <a:p>
            <a:pPr>
              <a:buFontTx/>
              <a:buChar char="-"/>
            </a:pPr>
            <a:r>
              <a:rPr lang="en-US" dirty="0">
                <a:solidFill>
                  <a:srgbClr val="24292F"/>
                </a:solidFill>
                <a:latin typeface="-apple-system"/>
              </a:rPr>
              <a:t>F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ocus credit risk management resources on loans that are likely to be problem loans</a:t>
            </a:r>
            <a:endParaRPr lang="en-US" dirty="0"/>
          </a:p>
          <a:p>
            <a:pPr marL="0" indent="0"/>
            <a:endParaRPr lang="en-US" dirty="0"/>
          </a:p>
          <a:p>
            <a:pPr marL="0" indent="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50" name="Picture 2" descr="classification_by_feature">
            <a:extLst>
              <a:ext uri="{FF2B5EF4-FFF2-40B4-BE49-F238E27FC236}">
                <a16:creationId xmlns:a16="http://schemas.microsoft.com/office/drawing/2014/main" id="{2ADE948A-2E60-CF4E-AC04-93BA6EA6A8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9104" y="1641176"/>
            <a:ext cx="7286171" cy="416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04348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{9A2C1172-BE00-E441-9A2C-882DC034EB62}tf10001123</Template>
  <TotalTime>27039</TotalTime>
  <Words>315</Words>
  <Application>Microsoft Macintosh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-apple-system</vt:lpstr>
      <vt:lpstr>Gill Sans MT</vt:lpstr>
      <vt:lpstr>Wingdings 2</vt:lpstr>
      <vt:lpstr>Dividend</vt:lpstr>
      <vt:lpstr>CAPSTONE project: Predicting problem mortgage loans</vt:lpstr>
      <vt:lpstr>Table of contents</vt:lpstr>
      <vt:lpstr>Problem statement</vt:lpstr>
      <vt:lpstr>Goal</vt:lpstr>
      <vt:lpstr>Data understanding</vt:lpstr>
      <vt:lpstr>DATA UNDERSTANDING </vt:lpstr>
      <vt:lpstr>results</vt:lpstr>
      <vt:lpstr>results</vt:lpstr>
      <vt:lpstr>recommendations</vt:lpstr>
      <vt:lpstr>recommendations</vt:lpstr>
      <vt:lpstr>recommendations</vt:lpstr>
      <vt:lpstr>NEXT STEPS: extended analysis</vt:lpstr>
      <vt:lpstr>Thank 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1 submission: Movie Industry</dc:title>
  <dc:creator>Piero Solimano</dc:creator>
  <cp:lastModifiedBy>Piero Solimano</cp:lastModifiedBy>
  <cp:revision>198</cp:revision>
  <cp:lastPrinted>2022-09-21T16:25:07Z</cp:lastPrinted>
  <dcterms:created xsi:type="dcterms:W3CDTF">2021-05-19T20:12:00Z</dcterms:created>
  <dcterms:modified xsi:type="dcterms:W3CDTF">2022-12-18T21:43:42Z</dcterms:modified>
</cp:coreProperties>
</file>

<file path=docProps/thumbnail.jpeg>
</file>